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8"/>
  </p:notesMasterIdLst>
  <p:sldIdLst>
    <p:sldId id="262" r:id="rId2"/>
    <p:sldId id="275" r:id="rId3"/>
    <p:sldId id="264" r:id="rId4"/>
    <p:sldId id="276" r:id="rId5"/>
    <p:sldId id="277" r:id="rId6"/>
    <p:sldId id="278" r:id="rId7"/>
  </p:sldIdLst>
  <p:sldSz cx="9144000" cy="5715000" type="screen16x10"/>
  <p:notesSz cx="6858000" cy="3009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  <a:srgbClr val="FFDA3B"/>
    <a:srgbClr val="FEE600"/>
    <a:srgbClr val="F6EB0A"/>
    <a:srgbClr val="F8E600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3" autoAdjust="0"/>
    <p:restoredTop sz="62209" autoAdjust="0"/>
  </p:normalViewPr>
  <p:slideViewPr>
    <p:cSldViewPr snapToGrid="0">
      <p:cViewPr varScale="1">
        <p:scale>
          <a:sx n="58" d="100"/>
          <a:sy n="58" d="100"/>
        </p:scale>
        <p:origin x="1132" y="3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3E7E7-B459-48E8-989B-656AF510DFFC}" type="datetimeFigureOut">
              <a:rPr lang="de-DE" smtClean="0"/>
              <a:pPr/>
              <a:t>07.04.2025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AA941-A731-4902-B80F-B34F2444EEC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8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AA941-A731-4902-B80F-B34F2444EEC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1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A941-A731-4902-B80F-B34F2444EEC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87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850359"/>
            <a:ext cx="8245162" cy="1229178"/>
          </a:xfrm>
          <a:noFill/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079538"/>
            <a:ext cx="8245160" cy="491934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4963448"/>
            <a:ext cx="2133600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F496C7-DD18-4B65-8F9D-C45949CC29B6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4959843"/>
            <a:ext cx="5187908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algn="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70580" y="5224925"/>
            <a:ext cx="1353717" cy="450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963448"/>
            <a:ext cx="762330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334900" y="2571471"/>
            <a:ext cx="8447150" cy="275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387" y="203078"/>
            <a:ext cx="627227" cy="40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8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512006"/>
            <a:ext cx="8482004" cy="9910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8448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581-ABA4-4A42-BBA4-CB7037B119FE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2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499771"/>
            <a:ext cx="2180113" cy="4847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563105"/>
            <a:ext cx="1503123" cy="431922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563105"/>
            <a:ext cx="5922209" cy="4319228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4963448"/>
            <a:ext cx="996106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7A4DA05-7CC7-4467-BF07-1E444B7A4D6C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4959843"/>
            <a:ext cx="5922209" cy="30427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4963448"/>
            <a:ext cx="873146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77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512006"/>
            <a:ext cx="8482004" cy="9910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8448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817080"/>
            <a:ext cx="8272211" cy="306525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A42D-4876-4D6D-987C-51AFC2D650AD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963448"/>
            <a:ext cx="789381" cy="304271"/>
          </a:xfrm>
        </p:spPr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51" y="729233"/>
            <a:ext cx="870043" cy="5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6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4284979"/>
            <a:ext cx="8468145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536592"/>
            <a:ext cx="8272211" cy="1247923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3784514"/>
            <a:ext cx="8272211" cy="5004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F2B4B5-4C74-4153-A5D2-37F37F4D537D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42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1856670"/>
            <a:ext cx="4066793" cy="3027539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1856670"/>
            <a:ext cx="4066794" cy="3027539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AAC6-D52A-48A7-AAD4-E109BD29225C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22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1875744"/>
            <a:ext cx="3815306" cy="446671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438377"/>
            <a:ext cx="4044825" cy="244583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1875744"/>
            <a:ext cx="3815305" cy="461144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438377"/>
            <a:ext cx="4044825" cy="244583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13F-35BB-4BFC-AFDE-C45813F83D9B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43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D6DA-654B-4241-8D6A-1ACD27322CBB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1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283B-A41A-4B71-8627-59556906868B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70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4284977"/>
            <a:ext cx="8473650" cy="10622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4385247"/>
            <a:ext cx="3682084" cy="574595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501000"/>
            <a:ext cx="8469630" cy="35040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4385247"/>
            <a:ext cx="4402490" cy="574596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C629FF-AF2C-4CCC-B998-176981E6C090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93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911157"/>
            <a:ext cx="8272212" cy="472282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499771"/>
            <a:ext cx="8468144" cy="2964377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4383439"/>
            <a:ext cx="8272213" cy="49889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FE7-23A0-47F0-AB82-B58F1D1ABC74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78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587603"/>
            <a:ext cx="8272212" cy="991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1946669"/>
            <a:ext cx="8272212" cy="2935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4963448"/>
            <a:ext cx="213359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61188B0A-252C-43D9-8816-CD4F4C0DA87D}" type="datetime1">
              <a:rPr lang="de-DE" smtClean="0"/>
              <a:pPr/>
              <a:t>07.04.2025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01" y="4915385"/>
            <a:ext cx="518790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4963448"/>
            <a:ext cx="78938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A434DB6C-DE90-403F-8B06-B4BBFC3B94A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334901" y="381000"/>
            <a:ext cx="2777490" cy="791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378036"/>
            <a:ext cx="2777490" cy="8212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381000"/>
            <a:ext cx="277749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EC751-F06B-4CB2-97E7-1107A4C5CC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88" y="5403793"/>
            <a:ext cx="411609" cy="27750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6AAB204-A6D9-44E7-B114-3EEE6F67A44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417" y="5419075"/>
            <a:ext cx="407648" cy="29570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100F65CA-2A14-4C8F-9D28-4278C132A8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963" y="5420530"/>
            <a:ext cx="490732" cy="15914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2935F95-A7EC-4D4F-BD8F-360C07C3661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491" y="5410948"/>
            <a:ext cx="324045" cy="22123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51EE92F-E500-4A27-B482-5FA2FEF2FB8C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293" y="5417968"/>
            <a:ext cx="281813" cy="17797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BF2EA33-EF82-4F20-8E9F-73E1AE2BD3C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349" y="5410949"/>
            <a:ext cx="366125" cy="168725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51" y="729233"/>
            <a:ext cx="870043" cy="5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3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ewen@ritzefeld.eu" TargetMode="External"/><Relationship Id="rId2" Type="http://schemas.openxmlformats.org/officeDocument/2006/relationships/hyperlink" Target="https://www.ritzefeld.eu/wp-content/uploads/Curriculum-NW_202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schneiders@ritzefeld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>
          <a:xfrm>
            <a:off x="435894" y="850359"/>
            <a:ext cx="8245162" cy="1631584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</a:pPr>
            <a:br>
              <a:rPr lang="de-DE" sz="2800" b="1" dirty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type="subTitle" idx="1"/>
          </p:nvPr>
        </p:nvSpPr>
        <p:spPr>
          <a:xfrm>
            <a:off x="435895" y="597159"/>
            <a:ext cx="8245160" cy="1884785"/>
          </a:xfrm>
          <a:solidFill>
            <a:schemeClr val="bg1"/>
          </a:solidFill>
        </p:spPr>
        <p:txBody>
          <a:bodyPr anchor="ctr">
            <a:normAutofit fontScale="62500" lnSpcReduction="20000"/>
          </a:bodyPr>
          <a:lstStyle/>
          <a:p>
            <a:pPr lvl="0" algn="ctr">
              <a:spcBef>
                <a:spcPts val="1000"/>
              </a:spcBef>
              <a:spcAft>
                <a:spcPts val="0"/>
              </a:spcAft>
            </a:pPr>
            <a:endParaRPr lang="de-DE" sz="4400" b="1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spcBef>
                <a:spcPts val="100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Naturwissenschaften</a:t>
            </a:r>
          </a:p>
          <a:p>
            <a:pPr lvl="0" algn="ctr">
              <a:spcBef>
                <a:spcPts val="100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und</a:t>
            </a:r>
          </a:p>
          <a:p>
            <a:pPr lvl="0" algn="ctr">
              <a:spcBef>
                <a:spcPts val="100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Natural </a:t>
            </a:r>
            <a:r>
              <a:rPr lang="de-DE" sz="4400" b="1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science</a:t>
            </a:r>
            <a:endParaRPr lang="de-DE" sz="4400" b="1" dirty="0">
              <a:solidFill>
                <a:schemeClr val="accent1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de-DE" sz="4400" b="1" dirty="0">
              <a:solidFill>
                <a:schemeClr val="accent1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91E81-73A8-4A73-9367-A3EE50F3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Naturwissenschaften/Natural Science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49B06-753C-4895-AE4B-091079DB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817080"/>
            <a:ext cx="8272211" cy="34506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sz="2400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Für wen wird das Fach Naturwissenschaften angeboten?</a:t>
            </a:r>
            <a:br>
              <a:rPr lang="de-DE" sz="2400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</a:br>
            <a:r>
              <a:rPr lang="de-DE" sz="24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Das Fach soll naturwissenschaftlich interessierte und begabte Schüler*innen ansprechen.</a:t>
            </a:r>
          </a:p>
          <a:p>
            <a:pPr marL="0" indent="0">
              <a:buNone/>
            </a:pPr>
            <a:r>
              <a:rPr lang="de-DE" sz="24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Das Fach Natural Science unterschiedet sich in den Themen kaum, bedingt jedoch das Interesse, die Inhalte in Englisch zu bearbeiten.</a:t>
            </a:r>
          </a:p>
          <a:p>
            <a:pPr marL="0" indent="0">
              <a:buNone/>
            </a:pPr>
            <a:r>
              <a:rPr lang="de-DE" sz="2400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Wie wird gearbeitet?</a:t>
            </a:r>
            <a:br>
              <a:rPr lang="de-DE" sz="2400" b="1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</a:br>
            <a:r>
              <a:rPr lang="de-DE" sz="2400" dirty="0">
                <a:latin typeface="Calibri" panose="020F0502020204030204" pitchFamily="34" charset="0"/>
                <a:ea typeface="Arial" charset="0"/>
                <a:cs typeface="Calibri" panose="020F0502020204030204" pitchFamily="34" charset="0"/>
              </a:rPr>
              <a:t>Die im Biologie-, Chemie- und Physikunterricht erarbeiteten Kenntnisse und Methoden werden praxisnah und fächerübergreifend in konkreten Projekten angewendet und 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vertieft. Die Schüler erhalten sehr häufig Gelegenheit zum Planen, Durchführen und Auswerten von Experimenten.</a:t>
            </a:r>
            <a:b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Schwerpunkte können nach den Interessen der Schüler*innen gelegt werden.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0917A3-6BBE-4C3D-B5B8-EA9B41638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 flipV="1">
            <a:off x="8708104" y="2239347"/>
            <a:ext cx="45719" cy="30427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EA8F17-633A-4DC4-A9AB-BDFC50FD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49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900" b="1" dirty="0">
                <a:latin typeface="Calibri" pitchFamily="34" charset="0"/>
                <a:cs typeface="Calibri" pitchFamily="34" charset="0"/>
              </a:rPr>
              <a:t>Naturwissenschaften/Natural Science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5895" y="1640114"/>
            <a:ext cx="8272211" cy="3686629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de-DE" sz="2400" b="1" dirty="0">
                <a:latin typeface="Calibri" pitchFamily="34" charset="0"/>
                <a:cs typeface="Calibri" pitchFamily="34" charset="0"/>
              </a:rPr>
              <a:t>Unterrichtsvorhaben der Klasse 9</a:t>
            </a:r>
          </a:p>
          <a:p>
            <a:pPr>
              <a:spcBef>
                <a:spcPts val="3000"/>
              </a:spcBef>
            </a:pPr>
            <a:r>
              <a:rPr lang="de-DE" sz="2000" b="1" dirty="0">
                <a:latin typeface="Calibri" pitchFamily="34" charset="0"/>
                <a:cs typeface="Calibri" pitchFamily="34" charset="0"/>
              </a:rPr>
              <a:t>Boden - Was ist das?</a:t>
            </a:r>
            <a:br>
              <a:rPr lang="de-DE" sz="2000" b="1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Entstehung von Boden,</a:t>
            </a:r>
            <a:br>
              <a:rPr lang="de-DE" sz="2000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Bestimmung von Bodentypen</a:t>
            </a:r>
          </a:p>
          <a:p>
            <a:pPr lvl="0"/>
            <a:r>
              <a:rPr lang="de-DE" sz="2000" b="1" dirty="0">
                <a:latin typeface="Calibri" pitchFamily="34" charset="0"/>
                <a:cs typeface="Calibri" pitchFamily="34" charset="0"/>
              </a:rPr>
              <a:t> Boden als Lebensraum</a:t>
            </a:r>
            <a:br>
              <a:rPr lang="de-DE" sz="2000" b="1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Wir bestimmen Bodenlebewesen und</a:t>
            </a:r>
            <a:br>
              <a:rPr lang="de-DE" sz="2000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untersuchen die Lebensweise und die Bedeutung</a:t>
            </a:r>
            <a:br>
              <a:rPr lang="de-DE" sz="2000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für den Boden von Regenwürmern oder Asseln.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7" name="Google Shape;223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02220" y="3029227"/>
            <a:ext cx="2605885" cy="2214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900" b="1" dirty="0">
                <a:latin typeface="Calibri" pitchFamily="34" charset="0"/>
                <a:cs typeface="Calibri" pitchFamily="34" charset="0"/>
              </a:rPr>
              <a:t>Naturwissenschaften/Natural Science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5895" y="1586204"/>
            <a:ext cx="8272211" cy="374053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de-DE" sz="2400" b="1" dirty="0">
                <a:latin typeface="Calibri" pitchFamily="34" charset="0"/>
                <a:cs typeface="Calibri" pitchFamily="34" charset="0"/>
              </a:rPr>
              <a:t>Unterrichtsvorhaben der Klasse 9</a:t>
            </a:r>
          </a:p>
          <a:p>
            <a:pPr marL="0" indent="0">
              <a:buNone/>
            </a:pPr>
            <a:endParaRPr lang="de-DE" sz="2000" b="1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de-DE" sz="2000" b="1" dirty="0">
                <a:latin typeface="Calibri" pitchFamily="34" charset="0"/>
                <a:cs typeface="Calibri" pitchFamily="34" charset="0"/>
              </a:rPr>
              <a:t> Lebensgrundlage Wasser</a:t>
            </a:r>
            <a:br>
              <a:rPr lang="de-DE" sz="2000" b="1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Vorkommen, Bedeutung und Eigenschaften des Wassers</a:t>
            </a:r>
          </a:p>
          <a:p>
            <a:pPr lvl="0"/>
            <a:r>
              <a:rPr lang="de-DE" sz="2000" b="1" dirty="0">
                <a:latin typeface="Calibri" pitchFamily="34" charset="0"/>
                <a:cs typeface="Calibri" pitchFamily="34" charset="0"/>
              </a:rPr>
              <a:t> Wasser als Lebensraum</a:t>
            </a:r>
            <a:br>
              <a:rPr lang="de-DE" sz="2000" b="1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Wir untersuchen die </a:t>
            </a:r>
            <a:r>
              <a:rPr lang="de-DE" sz="2000" dirty="0" err="1">
                <a:latin typeface="Calibri" pitchFamily="34" charset="0"/>
                <a:cs typeface="Calibri" pitchFamily="34" charset="0"/>
              </a:rPr>
              <a:t>Vicht</a:t>
            </a:r>
            <a:r>
              <a:rPr lang="de-DE" sz="2000" dirty="0">
                <a:latin typeface="Calibri" pitchFamily="34" charset="0"/>
                <a:cs typeface="Calibri" pitchFamily="34" charset="0"/>
              </a:rPr>
              <a:t> mit physikalischen und</a:t>
            </a:r>
            <a:br>
              <a:rPr lang="de-DE" sz="2000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chemischen Methoden, suchen und bestimmen</a:t>
            </a:r>
            <a:br>
              <a:rPr lang="de-DE" sz="2000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Lebewesen im Bach.</a:t>
            </a:r>
          </a:p>
          <a:p>
            <a:pPr lvl="0"/>
            <a:r>
              <a:rPr lang="de-DE" sz="2000" b="1" dirty="0">
                <a:latin typeface="Calibri" pitchFamily="34" charset="0"/>
                <a:cs typeface="Calibri" pitchFamily="34" charset="0"/>
              </a:rPr>
              <a:t> Die Luft, mehr als nichts</a:t>
            </a:r>
            <a:br>
              <a:rPr lang="de-DE" sz="2000" b="1" dirty="0"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latin typeface="Calibri" pitchFamily="34" charset="0"/>
                <a:cs typeface="Calibri" pitchFamily="34" charset="0"/>
              </a:rPr>
              <a:t>Zusammensetzung, Bedeutung und Verschmutzung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6" name="Google Shape;22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16910" y="3713685"/>
            <a:ext cx="1891195" cy="1416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562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900" b="1" dirty="0">
                <a:latin typeface="Calibri" pitchFamily="34" charset="0"/>
                <a:cs typeface="Calibri" pitchFamily="34" charset="0"/>
              </a:rPr>
              <a:t>Naturwissenschaften/Natural Science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5895" y="1679510"/>
            <a:ext cx="8272211" cy="3588209"/>
          </a:xfrm>
        </p:spPr>
        <p:txBody>
          <a:bodyPr>
            <a:normAutofit fontScale="92500" lnSpcReduction="10000"/>
          </a:bodyPr>
          <a:lstStyle/>
          <a:p>
            <a:pPr algn="ctr">
              <a:spcAft>
                <a:spcPts val="1200"/>
              </a:spcAft>
              <a:buNone/>
            </a:pPr>
            <a:r>
              <a:rPr lang="de-DE" sz="2600" b="1" dirty="0">
                <a:latin typeface="Calibri" pitchFamily="34" charset="0"/>
                <a:cs typeface="Calibri" pitchFamily="34" charset="0"/>
              </a:rPr>
              <a:t>Unterrichtsvorhaben Klasse 10</a:t>
            </a:r>
            <a:endParaRPr lang="de-DE" sz="20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2200" b="1" dirty="0">
                <a:latin typeface="Calibri" pitchFamily="34" charset="0"/>
                <a:cs typeface="Calibri" pitchFamily="34" charset="0"/>
              </a:rPr>
              <a:t>Viren und Bakterien - Von Krankmachern und Nützlingen</a:t>
            </a:r>
            <a:br>
              <a:rPr lang="de-DE" sz="2200" b="1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latin typeface="Calibri" pitchFamily="34" charset="0"/>
                <a:cs typeface="Calibri" pitchFamily="34" charset="0"/>
              </a:rPr>
              <a:t>Aktuelles wird einbezogen (z.B. Corona-Pandemie)</a:t>
            </a:r>
          </a:p>
          <a:p>
            <a:r>
              <a:rPr lang="de-DE" sz="2200" b="1" dirty="0">
                <a:latin typeface="Calibri" pitchFamily="34" charset="0"/>
                <a:cs typeface="Calibri" pitchFamily="34" charset="0"/>
              </a:rPr>
              <a:t>Gesund und fit - Welche Rolle spielt die Ernährung?</a:t>
            </a:r>
            <a:br>
              <a:rPr lang="de-DE" sz="2200" b="1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latin typeface="Calibri" pitchFamily="34" charset="0"/>
                <a:cs typeface="Calibri" pitchFamily="34" charset="0"/>
              </a:rPr>
              <a:t>Was ist gesunde Ernährung?</a:t>
            </a:r>
            <a:br>
              <a:rPr lang="de-DE" sz="2200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latin typeface="Calibri" pitchFamily="34" charset="0"/>
                <a:cs typeface="Calibri" pitchFamily="34" charset="0"/>
              </a:rPr>
              <a:t>Was steckt in unserer Nahrung?</a:t>
            </a:r>
            <a:br>
              <a:rPr lang="de-DE" sz="2200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latin typeface="Calibri" pitchFamily="34" charset="0"/>
                <a:cs typeface="Calibri" pitchFamily="34" charset="0"/>
              </a:rPr>
              <a:t>Risiken von Fehlernährung,</a:t>
            </a:r>
            <a:br>
              <a:rPr lang="de-DE" sz="2200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  <a:t>Fehlernährung </a:t>
            </a:r>
            <a:r>
              <a:rPr lang="de-DE" sz="2200" dirty="0">
                <a:latin typeface="Calibri" pitchFamily="34" charset="0"/>
                <a:cs typeface="Calibri" pitchFamily="34" charset="0"/>
              </a:rPr>
              <a:t>erkennen und vermeiden</a:t>
            </a:r>
          </a:p>
          <a:p>
            <a:r>
              <a:rPr lang="de-DE" sz="2200" b="1" dirty="0">
                <a:latin typeface="Calibri" pitchFamily="34" charset="0"/>
                <a:cs typeface="Calibri" pitchFamily="34" charset="0"/>
              </a:rPr>
              <a:t>Lebensmittelkennzeichnung und Verbraucherfallen</a:t>
            </a:r>
            <a:br>
              <a:rPr lang="de-DE" sz="2200" b="1" dirty="0">
                <a:latin typeface="Calibri" pitchFamily="34" charset="0"/>
                <a:cs typeface="Calibri" pitchFamily="34" charset="0"/>
              </a:rPr>
            </a:br>
            <a:r>
              <a:rPr lang="de-DE" sz="2200" dirty="0">
                <a:latin typeface="Calibri" pitchFamily="34" charset="0"/>
                <a:cs typeface="Calibri" pitchFamily="34" charset="0"/>
              </a:rPr>
              <a:t>Lebensmittelzusatzstoffe, versteckter Zucker,….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6" name="Google Shape;233;p35" descr="csm_3dim-dge-lebensmittelpyramide_6d734c5766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52316">
            <a:off x="6481415" y="3171804"/>
            <a:ext cx="2332301" cy="1601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465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C890C-42EA-4465-B7BD-DF96D2CD0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Naturwissenschaften/Natural Science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DAF6CC-85E2-48C9-B319-6874879D8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Clr>
                <a:srgbClr val="629DD1"/>
              </a:buClr>
              <a:buNone/>
            </a:pPr>
            <a:b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</a:b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  <a:t>Den Lehrplan NW mit vielen Vorschlägen zu Unterrichtsinhalten und Unterrichtsmethoden finden Sie hier:</a:t>
            </a:r>
            <a:b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</a:b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  <a:hlinkClick r:id="rId2"/>
              </a:rPr>
              <a:t>https://www.ritzefeld.eu/wp-content/uploads/Curriculum-NW_2022.pdf</a:t>
            </a:r>
            <a:endParaRPr lang="de-DE" sz="2200" b="1" dirty="0">
              <a:solidFill>
                <a:srgbClr val="242852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rgbClr val="629DD1"/>
              </a:buClr>
              <a:buNone/>
            </a:pPr>
            <a:r>
              <a:rPr lang="de-DE" sz="2200" b="1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  <a:t>Bei </a:t>
            </a: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  <a:t>Fragen wenden Sie sich bitte an Frau Ewen:</a:t>
            </a:r>
            <a:b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</a:b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  <a:hlinkClick r:id="rId3"/>
              </a:rPr>
              <a:t>cewen@ritzefeld.eu</a:t>
            </a:r>
            <a:endParaRPr lang="de-DE" sz="2200" b="1" dirty="0">
              <a:solidFill>
                <a:srgbClr val="242852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rgbClr val="629DD1"/>
              </a:buClr>
              <a:buNone/>
            </a:pP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</a:rPr>
              <a:t>Oder an Frau Schneiders für Natural Science:</a:t>
            </a:r>
          </a:p>
          <a:p>
            <a:pPr marL="0" indent="0">
              <a:buClr>
                <a:srgbClr val="629DD1"/>
              </a:buClr>
              <a:buNone/>
            </a:pPr>
            <a:r>
              <a:rPr lang="de-DE" sz="2200" b="1" dirty="0">
                <a:solidFill>
                  <a:srgbClr val="242852"/>
                </a:solidFill>
                <a:latin typeface="Calibri" pitchFamily="34" charset="0"/>
                <a:cs typeface="Calibri" pitchFamily="34" charset="0"/>
                <a:hlinkClick r:id="rId4"/>
              </a:rPr>
              <a:t>mschneiders@ritzefeld.eu</a:t>
            </a:r>
            <a:endParaRPr lang="de-DE" sz="2200" b="1" dirty="0">
              <a:solidFill>
                <a:srgbClr val="242852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Clr>
                <a:srgbClr val="629DD1"/>
              </a:buClr>
              <a:buNone/>
            </a:pPr>
            <a:endParaRPr lang="de-DE" sz="2200" b="1" dirty="0">
              <a:solidFill>
                <a:srgbClr val="24285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926519-4960-4289-97E8-02097ED4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5060" y="4730197"/>
            <a:ext cx="118741" cy="39967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F967BF-167B-4BF7-AA75-228E695F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9056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354</Words>
  <Application>Microsoft Office PowerPoint</Application>
  <PresentationFormat>Bildschirmpräsentation (16:10)</PresentationFormat>
  <Paragraphs>37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Dividende</vt:lpstr>
      <vt:lpstr> </vt:lpstr>
      <vt:lpstr>Naturwissenschaften/Natural Science</vt:lpstr>
      <vt:lpstr>Naturwissenschaften/Natural Science</vt:lpstr>
      <vt:lpstr>Naturwissenschaften/Natural Science </vt:lpstr>
      <vt:lpstr>Naturwissenschaften/Natural Science</vt:lpstr>
      <vt:lpstr>Naturwissenschaften/Natural Science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Herausforderung und Chancen digitaler Bildung im Sekundarbereich</dc:title>
  <dc:creator>Uwe Bettscheider</dc:creator>
  <cp:lastModifiedBy>Britta Birkelbach</cp:lastModifiedBy>
  <cp:revision>115</cp:revision>
  <dcterms:created xsi:type="dcterms:W3CDTF">2018-11-02T07:48:57Z</dcterms:created>
  <dcterms:modified xsi:type="dcterms:W3CDTF">2025-04-07T19:27:34Z</dcterms:modified>
</cp:coreProperties>
</file>